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6858000" cy="9144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548"/>
    <a:srgbClr val="FBEA6B"/>
    <a:srgbClr val="FDF4B1"/>
    <a:srgbClr val="F7C5C5"/>
    <a:srgbClr val="EE8282"/>
    <a:srgbClr val="E74B4B"/>
    <a:srgbClr val="F5C2BD"/>
    <a:srgbClr val="EC9288"/>
    <a:srgbClr val="E25E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5620"/>
    <p:restoredTop sz="99250" autoAdjust="0"/>
  </p:normalViewPr>
  <p:slideViewPr>
    <p:cSldViewPr snapToGrid="0" showGuides="1">
      <p:cViewPr varScale="1">
        <p:scale>
          <a:sx n="53" d="100"/>
          <a:sy n="53" d="100"/>
        </p:scale>
        <p:origin x="-1776" y="-84"/>
      </p:cViewPr>
      <p:guideLst>
        <p:guide orient="horz" pos="4922"/>
        <p:guide pos="215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36" d="100"/>
          <a:sy n="36" d="100"/>
        </p:scale>
        <p:origin x="-1482" y="-84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BEF1D75-4378-4113-98D4-EB2F9823C654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9A2AD4-0BC7-47D8-BF05-86D9144F84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100A5-50E4-4AB7-869A-D9F7765AA1F9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7192B-E86D-474B-9BBC-5809055FBEB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1F88E-31D0-45DB-B52A-2880BC380C44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7D4B5-D7D4-4607-B9AF-9A0027B4B15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FB556-8980-42C5-B138-D2DA8218D330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634EF-71A4-4D5F-9B92-5CC6FEE9AF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E5E89-6E26-4E29-8A52-20423406490D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E0451-71C7-41E9-B0EE-B2281B05C9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C7077-BFE4-4CDF-A838-5B428B711F4E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C9509-BD48-4FA9-A185-39321F4D20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CA9BE-76F6-4A35-96A7-2B11BFB7F664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30562-A8E4-4267-B2B3-2FF416FD98B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94469-0267-4734-8718-8F7FA84F803F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19874-32CC-438A-B741-64732AF89BC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843A4-F20F-407C-AF3F-C86C7C56D3D4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5AD3A-FCC0-423D-99EB-582B9902E4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B1924-D678-4B4C-A0D6-8851B7920A41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08A3C-507A-4C63-A75B-64E6B980F0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76BE9-E957-4B2F-87D2-9643E96B42EB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4A417-D77D-4946-9401-8EEE93C0DC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5E3AD-5C4E-435D-A922-68E0922721BB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5E21C-55BD-4EDC-AA77-B3C29E9B528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B77B54-DA7E-4B9C-94C7-3F461F2748FA}" type="datetimeFigureOut">
              <a:rPr lang="fr-FR"/>
              <a:pPr>
                <a:defRPr/>
              </a:pPr>
              <a:t>10/12/2008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ADEFD4-1ADE-4690-81FF-BB6638CBF1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/>
          <p:cNvSpPr/>
          <p:nvPr/>
        </p:nvSpPr>
        <p:spPr>
          <a:xfrm>
            <a:off x="217541" y="7304770"/>
            <a:ext cx="6416341" cy="855294"/>
          </a:xfrm>
          <a:prstGeom prst="rect">
            <a:avLst/>
          </a:prstGeom>
          <a:solidFill>
            <a:srgbClr val="FBEA6B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8" name="Rectangle 157"/>
          <p:cNvSpPr/>
          <p:nvPr/>
        </p:nvSpPr>
        <p:spPr>
          <a:xfrm>
            <a:off x="217541" y="8156587"/>
            <a:ext cx="6416341" cy="376712"/>
          </a:xfrm>
          <a:prstGeom prst="rect">
            <a:avLst/>
          </a:prstGeom>
          <a:solidFill>
            <a:srgbClr val="FAE548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9" name="Rectangle 158"/>
          <p:cNvSpPr/>
          <p:nvPr/>
        </p:nvSpPr>
        <p:spPr>
          <a:xfrm>
            <a:off x="217542" y="6465866"/>
            <a:ext cx="6416340" cy="838904"/>
          </a:xfrm>
          <a:prstGeom prst="rect">
            <a:avLst/>
          </a:prstGeom>
          <a:solidFill>
            <a:srgbClr val="FDF4B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1" name="Rectangle 150"/>
          <p:cNvSpPr/>
          <p:nvPr/>
        </p:nvSpPr>
        <p:spPr>
          <a:xfrm>
            <a:off x="215153" y="4511513"/>
            <a:ext cx="6418664" cy="8539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2" name="Rectangle 151"/>
          <p:cNvSpPr/>
          <p:nvPr/>
        </p:nvSpPr>
        <p:spPr>
          <a:xfrm>
            <a:off x="215153" y="5365429"/>
            <a:ext cx="6418664" cy="83510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3" name="Rectangle 152"/>
          <p:cNvSpPr/>
          <p:nvPr/>
        </p:nvSpPr>
        <p:spPr>
          <a:xfrm>
            <a:off x="215153" y="3676404"/>
            <a:ext cx="6418663" cy="8351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6" name="Rectangle 125"/>
          <p:cNvSpPr/>
          <p:nvPr/>
        </p:nvSpPr>
        <p:spPr>
          <a:xfrm>
            <a:off x="213123" y="1729177"/>
            <a:ext cx="6420637" cy="853913"/>
          </a:xfrm>
          <a:prstGeom prst="rect">
            <a:avLst/>
          </a:prstGeom>
          <a:solidFill>
            <a:srgbClr val="EE828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Rectangle 126"/>
          <p:cNvSpPr/>
          <p:nvPr/>
        </p:nvSpPr>
        <p:spPr>
          <a:xfrm>
            <a:off x="213123" y="2579533"/>
            <a:ext cx="6420637" cy="836680"/>
          </a:xfrm>
          <a:prstGeom prst="rect">
            <a:avLst/>
          </a:prstGeom>
          <a:solidFill>
            <a:srgbClr val="E74B4B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5" name="Rectangle 124"/>
          <p:cNvSpPr/>
          <p:nvPr/>
        </p:nvSpPr>
        <p:spPr>
          <a:xfrm>
            <a:off x="213124" y="892087"/>
            <a:ext cx="6420635" cy="837090"/>
          </a:xfrm>
          <a:prstGeom prst="rect">
            <a:avLst/>
          </a:prstGeom>
          <a:solidFill>
            <a:srgbClr val="F7C5C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50" name="ZoneTexte 4"/>
          <p:cNvSpPr txBox="1">
            <a:spLocks noChangeArrowheads="1"/>
          </p:cNvSpPr>
          <p:nvPr/>
        </p:nvSpPr>
        <p:spPr bwMode="auto">
          <a:xfrm>
            <a:off x="1987066" y="-68342"/>
            <a:ext cx="29051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Le Baromètre du Comportement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grpSp>
        <p:nvGrpSpPr>
          <p:cNvPr id="2051" name="Groupe 141"/>
          <p:cNvGrpSpPr>
            <a:grpSpLocks/>
          </p:cNvGrpSpPr>
          <p:nvPr/>
        </p:nvGrpSpPr>
        <p:grpSpPr bwMode="auto">
          <a:xfrm>
            <a:off x="275963" y="866688"/>
            <a:ext cx="2997200" cy="2727325"/>
            <a:chOff x="321914" y="527050"/>
            <a:chExt cx="2997265" cy="2727930"/>
          </a:xfrm>
        </p:grpSpPr>
        <p:sp>
          <p:nvSpPr>
            <p:cNvPr id="2152" name="ZoneTexte 22"/>
            <p:cNvSpPr txBox="1">
              <a:spLocks noChangeArrowheads="1"/>
            </p:cNvSpPr>
            <p:nvPr/>
          </p:nvSpPr>
          <p:spPr bwMode="auto">
            <a:xfrm>
              <a:off x="1215296" y="527050"/>
              <a:ext cx="1018250" cy="2616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ACCEPTATION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153" name="ZoneTexte 23"/>
            <p:cNvSpPr txBox="1">
              <a:spLocks noChangeArrowheads="1"/>
            </p:cNvSpPr>
            <p:nvPr/>
          </p:nvSpPr>
          <p:spPr bwMode="auto">
            <a:xfrm>
              <a:off x="838146" y="754063"/>
              <a:ext cx="80823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Choisissant de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Optimiste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Adaptable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Méritant</a:t>
              </a:r>
            </a:p>
          </p:txBody>
        </p:sp>
        <p:sp>
          <p:nvSpPr>
            <p:cNvPr id="2154" name="ZoneTexte 24"/>
            <p:cNvSpPr txBox="1">
              <a:spLocks noChangeArrowheads="1"/>
            </p:cNvSpPr>
            <p:nvPr/>
          </p:nvSpPr>
          <p:spPr bwMode="auto">
            <a:xfrm>
              <a:off x="1789593" y="754063"/>
              <a:ext cx="71846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 dirty="0">
                  <a:latin typeface="Arial Narrow" pitchFamily="34" charset="0"/>
                </a:rPr>
                <a:t>Approchable</a:t>
              </a:r>
            </a:p>
            <a:p>
              <a:r>
                <a:rPr lang="fr-BE" sz="900" dirty="0">
                  <a:latin typeface="Arial Narrow" pitchFamily="34" charset="0"/>
                </a:rPr>
                <a:t>Acceptable</a:t>
              </a:r>
            </a:p>
            <a:p>
              <a:r>
                <a:rPr lang="fr-BE" sz="900" dirty="0">
                  <a:latin typeface="Arial Narrow" pitchFamily="34" charset="0"/>
                </a:rPr>
                <a:t>Valable</a:t>
              </a:r>
            </a:p>
            <a:p>
              <a:r>
                <a:rPr lang="fr-BE" sz="900" dirty="0">
                  <a:latin typeface="Arial Narrow" pitchFamily="34" charset="0"/>
                </a:rPr>
                <a:t>Ouvert</a:t>
              </a:r>
              <a:endParaRPr lang="fr-FR" sz="900" dirty="0">
                <a:latin typeface="Arial Narrow" pitchFamily="34" charset="0"/>
              </a:endParaRPr>
            </a:p>
          </p:txBody>
        </p:sp>
        <p:sp>
          <p:nvSpPr>
            <p:cNvPr id="2155" name="ZoneTexte 25"/>
            <p:cNvSpPr txBox="1">
              <a:spLocks noChangeArrowheads="1"/>
            </p:cNvSpPr>
            <p:nvPr/>
          </p:nvSpPr>
          <p:spPr bwMode="auto">
            <a:xfrm>
              <a:off x="1605639" y="777875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56" name="ZoneTexte 26"/>
            <p:cNvSpPr txBox="1">
              <a:spLocks noChangeArrowheads="1"/>
            </p:cNvSpPr>
            <p:nvPr/>
          </p:nvSpPr>
          <p:spPr bwMode="auto">
            <a:xfrm>
              <a:off x="1604373" y="917575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57" name="ZoneTexte 27"/>
            <p:cNvSpPr txBox="1">
              <a:spLocks noChangeArrowheads="1"/>
            </p:cNvSpPr>
            <p:nvPr/>
          </p:nvSpPr>
          <p:spPr bwMode="auto">
            <a:xfrm>
              <a:off x="1604373" y="1050925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58" name="ZoneTexte 28"/>
            <p:cNvSpPr txBox="1">
              <a:spLocks noChangeArrowheads="1"/>
            </p:cNvSpPr>
            <p:nvPr/>
          </p:nvSpPr>
          <p:spPr bwMode="auto">
            <a:xfrm>
              <a:off x="1604373" y="1189038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" name="ZoneTexte 73"/>
            <p:cNvSpPr txBox="1">
              <a:spLocks noChangeArrowheads="1"/>
            </p:cNvSpPr>
            <p:nvPr/>
          </p:nvSpPr>
          <p:spPr bwMode="auto">
            <a:xfrm>
              <a:off x="922002" y="1378139"/>
              <a:ext cx="1595472" cy="261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BE" sz="1100" b="1" dirty="0">
                  <a:latin typeface="Arial Narrow" pitchFamily="34" charset="0"/>
                </a:rPr>
                <a:t>DISPOSITIO</a:t>
              </a:r>
              <a:r>
                <a:rPr lang="fr-BE" sz="1100" b="1" spc="300" dirty="0">
                  <a:latin typeface="Arial Narrow" pitchFamily="34" charset="0"/>
                </a:rPr>
                <a:t>N/</a:t>
              </a:r>
              <a:r>
                <a:rPr lang="fr-BE" sz="1100" b="1" dirty="0">
                  <a:latin typeface="Arial Narrow" pitchFamily="34" charset="0"/>
                </a:rPr>
                <a:t>VOULOIR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160" name="ZoneTexte 74"/>
            <p:cNvSpPr txBox="1">
              <a:spLocks noChangeArrowheads="1"/>
            </p:cNvSpPr>
            <p:nvPr/>
          </p:nvSpPr>
          <p:spPr bwMode="auto">
            <a:xfrm>
              <a:off x="802880" y="1606550"/>
              <a:ext cx="8435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Réceptif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Prêt/Préparé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Encourageant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Vivifié/Revigoré</a:t>
              </a:r>
            </a:p>
          </p:txBody>
        </p:sp>
        <p:sp>
          <p:nvSpPr>
            <p:cNvPr id="2161" name="ZoneTexte 75"/>
            <p:cNvSpPr txBox="1">
              <a:spLocks noChangeArrowheads="1"/>
            </p:cNvSpPr>
            <p:nvPr/>
          </p:nvSpPr>
          <p:spPr bwMode="auto">
            <a:xfrm>
              <a:off x="1789593" y="1606550"/>
              <a:ext cx="128432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>
                  <a:latin typeface="Arial Narrow" pitchFamily="34" charset="0"/>
                </a:rPr>
                <a:t>Adéquat</a:t>
              </a:r>
            </a:p>
            <a:p>
              <a:r>
                <a:rPr lang="fr-BE" sz="900">
                  <a:latin typeface="Arial Narrow" pitchFamily="34" charset="0"/>
                </a:rPr>
                <a:t>Responsable</a:t>
              </a:r>
            </a:p>
            <a:p>
              <a:r>
                <a:rPr lang="fr-BE" sz="900">
                  <a:latin typeface="Arial Narrow" pitchFamily="34" charset="0"/>
                </a:rPr>
                <a:t>Rafraîchi/Plein de Vigueur</a:t>
              </a:r>
            </a:p>
            <a:p>
              <a:r>
                <a:rPr lang="fr-BE" sz="900">
                  <a:latin typeface="Arial Narrow" pitchFamily="34" charset="0"/>
                </a:rPr>
                <a:t>Conscient</a:t>
              </a:r>
              <a:endParaRPr lang="fr-FR" sz="900">
                <a:latin typeface="Arial Narrow" pitchFamily="34" charset="0"/>
              </a:endParaRPr>
            </a:p>
          </p:txBody>
        </p:sp>
        <p:sp>
          <p:nvSpPr>
            <p:cNvPr id="2162" name="ZoneTexte 76"/>
            <p:cNvSpPr txBox="1">
              <a:spLocks noChangeArrowheads="1"/>
            </p:cNvSpPr>
            <p:nvPr/>
          </p:nvSpPr>
          <p:spPr bwMode="auto">
            <a:xfrm>
              <a:off x="1605639" y="1628775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63" name="ZoneTexte 77"/>
            <p:cNvSpPr txBox="1">
              <a:spLocks noChangeArrowheads="1"/>
            </p:cNvSpPr>
            <p:nvPr/>
          </p:nvSpPr>
          <p:spPr bwMode="auto">
            <a:xfrm>
              <a:off x="1604373" y="1768475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64" name="ZoneTexte 78"/>
            <p:cNvSpPr txBox="1">
              <a:spLocks noChangeArrowheads="1"/>
            </p:cNvSpPr>
            <p:nvPr/>
          </p:nvSpPr>
          <p:spPr bwMode="auto">
            <a:xfrm>
              <a:off x="1604373" y="1901825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65" name="ZoneTexte 79"/>
            <p:cNvSpPr txBox="1">
              <a:spLocks noChangeArrowheads="1"/>
            </p:cNvSpPr>
            <p:nvPr/>
          </p:nvSpPr>
          <p:spPr bwMode="auto">
            <a:xfrm>
              <a:off x="1604373" y="2039938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66" name="ZoneTexte 87"/>
            <p:cNvSpPr txBox="1">
              <a:spLocks noChangeArrowheads="1"/>
            </p:cNvSpPr>
            <p:nvPr/>
          </p:nvSpPr>
          <p:spPr bwMode="auto">
            <a:xfrm>
              <a:off x="1380378" y="2241550"/>
              <a:ext cx="678391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INTÉRÊT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167" name="ZoneTexte 88"/>
            <p:cNvSpPr txBox="1">
              <a:spLocks noChangeArrowheads="1"/>
            </p:cNvSpPr>
            <p:nvPr/>
          </p:nvSpPr>
          <p:spPr bwMode="auto">
            <a:xfrm>
              <a:off x="321914" y="2470150"/>
              <a:ext cx="1324465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Emerveillé/Fasciné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Nécessaire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Comprenant/Compréhensif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Essentiel</a:t>
              </a:r>
            </a:p>
            <a:p>
              <a:pPr algn="r"/>
              <a:endParaRPr lang="fr-BE" sz="900">
                <a:latin typeface="Arial Narrow" pitchFamily="34" charset="0"/>
              </a:endParaRPr>
            </a:p>
          </p:txBody>
        </p:sp>
        <p:sp>
          <p:nvSpPr>
            <p:cNvPr id="2168" name="ZoneTexte 89"/>
            <p:cNvSpPr txBox="1">
              <a:spLocks noChangeArrowheads="1"/>
            </p:cNvSpPr>
            <p:nvPr/>
          </p:nvSpPr>
          <p:spPr bwMode="auto">
            <a:xfrm>
              <a:off x="1789593" y="2470150"/>
              <a:ext cx="152958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 dirty="0">
                  <a:latin typeface="Arial Narrow" pitchFamily="34" charset="0"/>
                </a:rPr>
                <a:t>Accordé/Même</a:t>
              </a:r>
              <a:r>
                <a:rPr lang="fr-BE" sz="800" dirty="0">
                  <a:latin typeface="Arial Narrow" pitchFamily="34" charset="0"/>
                </a:rPr>
                <a:t> </a:t>
              </a:r>
              <a:r>
                <a:rPr lang="fr-BE" sz="900" dirty="0">
                  <a:latin typeface="Arial Narrow" pitchFamily="34" charset="0"/>
                </a:rPr>
                <a:t>longueur</a:t>
              </a:r>
              <a:r>
                <a:rPr lang="fr-BE" sz="800" dirty="0">
                  <a:latin typeface="Arial Narrow" pitchFamily="34" charset="0"/>
                </a:rPr>
                <a:t> </a:t>
              </a:r>
              <a:r>
                <a:rPr lang="fr-BE" sz="900" dirty="0">
                  <a:latin typeface="Arial Narrow" pitchFamily="34" charset="0"/>
                </a:rPr>
                <a:t>d’onde</a:t>
              </a:r>
            </a:p>
            <a:p>
              <a:r>
                <a:rPr lang="fr-BE" sz="900" dirty="0" smtClean="0">
                  <a:latin typeface="Arial Narrow" pitchFamily="34" charset="0"/>
                </a:rPr>
                <a:t>Bienvenu/Accueilli</a:t>
              </a:r>
              <a:endParaRPr lang="fr-BE" sz="900" dirty="0">
                <a:latin typeface="Arial Narrow" pitchFamily="34" charset="0"/>
              </a:endParaRPr>
            </a:p>
            <a:p>
              <a:r>
                <a:rPr lang="fr-BE" sz="900" dirty="0">
                  <a:latin typeface="Arial Narrow" pitchFamily="34" charset="0"/>
                </a:rPr>
                <a:t>Apprécié</a:t>
              </a:r>
            </a:p>
            <a:p>
              <a:r>
                <a:rPr lang="fr-BE" sz="900" dirty="0">
                  <a:latin typeface="Arial Narrow" pitchFamily="34" charset="0"/>
                </a:rPr>
                <a:t>Aimant/Attentionné</a:t>
              </a:r>
              <a:endParaRPr lang="fr-FR" sz="900" dirty="0">
                <a:latin typeface="Arial Narrow" pitchFamily="34" charset="0"/>
              </a:endParaRPr>
            </a:p>
          </p:txBody>
        </p:sp>
        <p:sp>
          <p:nvSpPr>
            <p:cNvPr id="2169" name="ZoneTexte 90"/>
            <p:cNvSpPr txBox="1">
              <a:spLocks noChangeArrowheads="1"/>
            </p:cNvSpPr>
            <p:nvPr/>
          </p:nvSpPr>
          <p:spPr bwMode="auto">
            <a:xfrm>
              <a:off x="1605639" y="2492375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70" name="ZoneTexte 91"/>
            <p:cNvSpPr txBox="1">
              <a:spLocks noChangeArrowheads="1"/>
            </p:cNvSpPr>
            <p:nvPr/>
          </p:nvSpPr>
          <p:spPr bwMode="auto">
            <a:xfrm>
              <a:off x="1604373" y="2632075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71" name="ZoneTexte 92"/>
            <p:cNvSpPr txBox="1">
              <a:spLocks noChangeArrowheads="1"/>
            </p:cNvSpPr>
            <p:nvPr/>
          </p:nvSpPr>
          <p:spPr bwMode="auto">
            <a:xfrm>
              <a:off x="1604373" y="2765425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72" name="ZoneTexte 93"/>
            <p:cNvSpPr txBox="1">
              <a:spLocks noChangeArrowheads="1"/>
            </p:cNvSpPr>
            <p:nvPr/>
          </p:nvSpPr>
          <p:spPr bwMode="auto">
            <a:xfrm>
              <a:off x="1604373" y="2905125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</p:grpSp>
      <p:grpSp>
        <p:nvGrpSpPr>
          <p:cNvPr id="2052" name="Groupe 138"/>
          <p:cNvGrpSpPr>
            <a:grpSpLocks/>
          </p:cNvGrpSpPr>
          <p:nvPr/>
        </p:nvGrpSpPr>
        <p:grpSpPr bwMode="auto">
          <a:xfrm>
            <a:off x="3571244" y="865101"/>
            <a:ext cx="2481262" cy="2589212"/>
            <a:chOff x="3815361" y="525463"/>
            <a:chExt cx="2480985" cy="2589431"/>
          </a:xfrm>
        </p:grpSpPr>
        <p:sp>
          <p:nvSpPr>
            <p:cNvPr id="2131" name="ZoneTexte 58"/>
            <p:cNvSpPr txBox="1">
              <a:spLocks noChangeArrowheads="1"/>
            </p:cNvSpPr>
            <p:nvPr/>
          </p:nvSpPr>
          <p:spPr bwMode="auto">
            <a:xfrm>
              <a:off x="4620238" y="525463"/>
              <a:ext cx="1050172" cy="2616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ANTAGONISME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132" name="ZoneTexte 59"/>
            <p:cNvSpPr txBox="1">
              <a:spLocks noChangeArrowheads="1"/>
            </p:cNvSpPr>
            <p:nvPr/>
          </p:nvSpPr>
          <p:spPr bwMode="auto">
            <a:xfrm>
              <a:off x="3815361" y="752475"/>
              <a:ext cx="125386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Attaqué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Mis en question/Contesté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Irrité/Contrarié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Résistant/Opposant</a:t>
              </a:r>
            </a:p>
          </p:txBody>
        </p:sp>
        <p:sp>
          <p:nvSpPr>
            <p:cNvPr id="2133" name="ZoneTexte 60"/>
            <p:cNvSpPr txBox="1">
              <a:spLocks noChangeArrowheads="1"/>
            </p:cNvSpPr>
            <p:nvPr/>
          </p:nvSpPr>
          <p:spPr bwMode="auto">
            <a:xfrm>
              <a:off x="5209189" y="752475"/>
              <a:ext cx="98777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 dirty="0">
                  <a:latin typeface="Arial Narrow" pitchFamily="34" charset="0"/>
                </a:rPr>
                <a:t>Ennuyé/Agacé</a:t>
              </a:r>
            </a:p>
            <a:p>
              <a:r>
                <a:rPr lang="fr-BE" sz="900" dirty="0">
                  <a:latin typeface="Arial Narrow" pitchFamily="34" charset="0"/>
                </a:rPr>
                <a:t>Accablé/Surchargé</a:t>
              </a:r>
            </a:p>
            <a:p>
              <a:r>
                <a:rPr lang="fr-BE" sz="900" dirty="0">
                  <a:latin typeface="Arial Narrow" pitchFamily="34" charset="0"/>
                </a:rPr>
                <a:t>Indigné</a:t>
              </a:r>
            </a:p>
            <a:p>
              <a:r>
                <a:rPr lang="fr-BE" sz="900" dirty="0">
                  <a:latin typeface="Arial Narrow" pitchFamily="34" charset="0"/>
                </a:rPr>
                <a:t>Inadéquat</a:t>
              </a:r>
              <a:endParaRPr lang="fr-FR" sz="900" dirty="0">
                <a:latin typeface="Arial Narrow" pitchFamily="34" charset="0"/>
              </a:endParaRPr>
            </a:p>
          </p:txBody>
        </p:sp>
        <p:sp>
          <p:nvSpPr>
            <p:cNvPr id="2134" name="ZoneTexte 61"/>
            <p:cNvSpPr txBox="1">
              <a:spLocks noChangeArrowheads="1"/>
            </p:cNvSpPr>
            <p:nvPr/>
          </p:nvSpPr>
          <p:spPr bwMode="auto">
            <a:xfrm>
              <a:off x="5025759" y="774700"/>
              <a:ext cx="228600" cy="20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35" name="ZoneTexte 62"/>
            <p:cNvSpPr txBox="1">
              <a:spLocks noChangeArrowheads="1"/>
            </p:cNvSpPr>
            <p:nvPr/>
          </p:nvSpPr>
          <p:spPr bwMode="auto">
            <a:xfrm>
              <a:off x="5024115" y="915988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36" name="ZoneTexte 63"/>
            <p:cNvSpPr txBox="1">
              <a:spLocks noChangeArrowheads="1"/>
            </p:cNvSpPr>
            <p:nvPr/>
          </p:nvSpPr>
          <p:spPr bwMode="auto">
            <a:xfrm>
              <a:off x="5024115" y="1047750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37" name="ZoneTexte 64"/>
            <p:cNvSpPr txBox="1">
              <a:spLocks noChangeArrowheads="1"/>
            </p:cNvSpPr>
            <p:nvPr/>
          </p:nvSpPr>
          <p:spPr bwMode="auto">
            <a:xfrm>
              <a:off x="5024115" y="1187450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38" name="ZoneTexte 80"/>
            <p:cNvSpPr txBox="1">
              <a:spLocks noChangeArrowheads="1"/>
            </p:cNvSpPr>
            <p:nvPr/>
          </p:nvSpPr>
          <p:spPr bwMode="auto">
            <a:xfrm>
              <a:off x="4809168" y="1376363"/>
              <a:ext cx="659155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COLÈRE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139" name="ZoneTexte 81"/>
            <p:cNvSpPr txBox="1">
              <a:spLocks noChangeArrowheads="1"/>
            </p:cNvSpPr>
            <p:nvPr/>
          </p:nvSpPr>
          <p:spPr bwMode="auto">
            <a:xfrm>
              <a:off x="4010927" y="1603375"/>
              <a:ext cx="1058302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Exaspéré/Courroucé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Excédé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Bouillonnant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Agressif/Belligérant</a:t>
              </a:r>
            </a:p>
          </p:txBody>
        </p:sp>
        <p:sp>
          <p:nvSpPr>
            <p:cNvPr id="2140" name="ZoneTexte 82"/>
            <p:cNvSpPr txBox="1">
              <a:spLocks noChangeArrowheads="1"/>
            </p:cNvSpPr>
            <p:nvPr/>
          </p:nvSpPr>
          <p:spPr bwMode="auto">
            <a:xfrm>
              <a:off x="5209189" y="1603375"/>
              <a:ext cx="1087157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>
                  <a:latin typeface="Arial Narrow" pitchFamily="34" charset="0"/>
                </a:rPr>
                <a:t>Furieux</a:t>
              </a:r>
            </a:p>
            <a:p>
              <a:r>
                <a:rPr lang="fr-BE" sz="900">
                  <a:latin typeface="Arial Narrow" pitchFamily="34" charset="0"/>
                </a:rPr>
                <a:t>Fulminant</a:t>
              </a:r>
            </a:p>
            <a:p>
              <a:r>
                <a:rPr lang="fr-BE" sz="900">
                  <a:latin typeface="Arial Narrow" pitchFamily="34" charset="0"/>
                </a:rPr>
                <a:t>Rageant</a:t>
              </a:r>
            </a:p>
            <a:p>
              <a:r>
                <a:rPr lang="fr-BE" sz="900">
                  <a:latin typeface="Arial Narrow" pitchFamily="34" charset="0"/>
                </a:rPr>
                <a:t>Irrationnel/Hystérique</a:t>
              </a:r>
              <a:endParaRPr lang="fr-FR" sz="900">
                <a:latin typeface="Arial Narrow" pitchFamily="34" charset="0"/>
              </a:endParaRPr>
            </a:p>
          </p:txBody>
        </p:sp>
        <p:sp>
          <p:nvSpPr>
            <p:cNvPr id="2141" name="ZoneTexte 83"/>
            <p:cNvSpPr txBox="1">
              <a:spLocks noChangeArrowheads="1"/>
            </p:cNvSpPr>
            <p:nvPr/>
          </p:nvSpPr>
          <p:spPr bwMode="auto">
            <a:xfrm>
              <a:off x="5025465" y="1627188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42" name="ZoneTexte 84"/>
            <p:cNvSpPr txBox="1">
              <a:spLocks noChangeArrowheads="1"/>
            </p:cNvSpPr>
            <p:nvPr/>
          </p:nvSpPr>
          <p:spPr bwMode="auto">
            <a:xfrm>
              <a:off x="5024115" y="1766888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43" name="ZoneTexte 85"/>
            <p:cNvSpPr txBox="1">
              <a:spLocks noChangeArrowheads="1"/>
            </p:cNvSpPr>
            <p:nvPr/>
          </p:nvSpPr>
          <p:spPr bwMode="auto">
            <a:xfrm>
              <a:off x="5024115" y="1898650"/>
              <a:ext cx="230188" cy="20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44" name="ZoneTexte 86"/>
            <p:cNvSpPr txBox="1">
              <a:spLocks noChangeArrowheads="1"/>
            </p:cNvSpPr>
            <p:nvPr/>
          </p:nvSpPr>
          <p:spPr bwMode="auto">
            <a:xfrm>
              <a:off x="5024115" y="2038350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45" name="ZoneTexte 94"/>
            <p:cNvSpPr txBox="1">
              <a:spLocks noChangeArrowheads="1"/>
            </p:cNvSpPr>
            <p:nvPr/>
          </p:nvSpPr>
          <p:spPr bwMode="auto">
            <a:xfrm>
              <a:off x="4594881" y="2239963"/>
              <a:ext cx="1088760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RESSENTIMENT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146" name="ZoneTexte 95"/>
            <p:cNvSpPr txBox="1">
              <a:spLocks noChangeArrowheads="1"/>
            </p:cNvSpPr>
            <p:nvPr/>
          </p:nvSpPr>
          <p:spPr bwMode="auto">
            <a:xfrm>
              <a:off x="3868260" y="2468563"/>
              <a:ext cx="120097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 dirty="0">
                  <a:latin typeface="Arial Narrow" pitchFamily="34" charset="0"/>
                </a:rPr>
                <a:t>Blessé</a:t>
              </a:r>
            </a:p>
            <a:p>
              <a:pPr algn="r"/>
              <a:r>
                <a:rPr lang="fr-BE" sz="900" dirty="0">
                  <a:latin typeface="Arial Narrow" pitchFamily="34" charset="0"/>
                </a:rPr>
                <a:t>Meurtri</a:t>
              </a:r>
            </a:p>
            <a:p>
              <a:pPr algn="r"/>
              <a:r>
                <a:rPr lang="fr-BE" sz="900" dirty="0">
                  <a:latin typeface="Arial Narrow" pitchFamily="34" charset="0"/>
                </a:rPr>
                <a:t>Inapprécié</a:t>
              </a:r>
            </a:p>
            <a:p>
              <a:pPr algn="r"/>
              <a:r>
                <a:rPr lang="fr-BE" sz="900" dirty="0">
                  <a:latin typeface="Arial Narrow" pitchFamily="34" charset="0"/>
                </a:rPr>
                <a:t>Muet de stupeur/Hébété</a:t>
              </a:r>
            </a:p>
          </p:txBody>
        </p:sp>
        <p:sp>
          <p:nvSpPr>
            <p:cNvPr id="2147" name="ZoneTexte 96"/>
            <p:cNvSpPr txBox="1">
              <a:spLocks noChangeArrowheads="1"/>
            </p:cNvSpPr>
            <p:nvPr/>
          </p:nvSpPr>
          <p:spPr bwMode="auto">
            <a:xfrm>
              <a:off x="5209189" y="2468563"/>
              <a:ext cx="106471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 dirty="0">
                  <a:latin typeface="Arial Narrow" pitchFamily="34" charset="0"/>
                </a:rPr>
                <a:t>Embarrassé</a:t>
              </a:r>
            </a:p>
            <a:p>
              <a:r>
                <a:rPr lang="fr-BE" sz="900" dirty="0">
                  <a:latin typeface="Arial Narrow" pitchFamily="34" charset="0"/>
                </a:rPr>
                <a:t>Utilisé/Abusé/Confus</a:t>
              </a:r>
            </a:p>
            <a:p>
              <a:r>
                <a:rPr lang="fr-BE" sz="900" dirty="0">
                  <a:latin typeface="Arial Narrow" pitchFamily="34" charset="0"/>
                </a:rPr>
                <a:t>Rejeté</a:t>
              </a:r>
            </a:p>
            <a:p>
              <a:r>
                <a:rPr lang="fr-BE" sz="900" dirty="0">
                  <a:latin typeface="Arial Narrow" pitchFamily="34" charset="0"/>
                </a:rPr>
                <a:t>Offensé</a:t>
              </a:r>
              <a:endParaRPr lang="fr-FR" sz="900" dirty="0">
                <a:latin typeface="Arial Narrow" pitchFamily="34" charset="0"/>
              </a:endParaRPr>
            </a:p>
          </p:txBody>
        </p:sp>
        <p:sp>
          <p:nvSpPr>
            <p:cNvPr id="2148" name="ZoneTexte 97"/>
            <p:cNvSpPr txBox="1">
              <a:spLocks noChangeArrowheads="1"/>
            </p:cNvSpPr>
            <p:nvPr/>
          </p:nvSpPr>
          <p:spPr bwMode="auto">
            <a:xfrm>
              <a:off x="5022800" y="2490788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49" name="ZoneTexte 98"/>
            <p:cNvSpPr txBox="1">
              <a:spLocks noChangeArrowheads="1"/>
            </p:cNvSpPr>
            <p:nvPr/>
          </p:nvSpPr>
          <p:spPr bwMode="auto">
            <a:xfrm>
              <a:off x="5024115" y="2630488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50" name="ZoneTexte 99"/>
            <p:cNvSpPr txBox="1">
              <a:spLocks noChangeArrowheads="1"/>
            </p:cNvSpPr>
            <p:nvPr/>
          </p:nvSpPr>
          <p:spPr bwMode="auto">
            <a:xfrm>
              <a:off x="5024115" y="2763838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51" name="ZoneTexte 100"/>
            <p:cNvSpPr txBox="1">
              <a:spLocks noChangeArrowheads="1"/>
            </p:cNvSpPr>
            <p:nvPr/>
          </p:nvSpPr>
          <p:spPr bwMode="auto">
            <a:xfrm>
              <a:off x="5024115" y="2901950"/>
              <a:ext cx="230188" cy="20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</p:grpSp>
      <p:grpSp>
        <p:nvGrpSpPr>
          <p:cNvPr id="2053" name="Groupe 140"/>
          <p:cNvGrpSpPr>
            <a:grpSpLocks/>
          </p:cNvGrpSpPr>
          <p:nvPr/>
        </p:nvGrpSpPr>
        <p:grpSpPr bwMode="auto">
          <a:xfrm>
            <a:off x="607750" y="3647988"/>
            <a:ext cx="2289175" cy="2590800"/>
            <a:chOff x="653333" y="3309117"/>
            <a:chExt cx="2289811" cy="2589431"/>
          </a:xfrm>
        </p:grpSpPr>
        <p:sp>
          <p:nvSpPr>
            <p:cNvPr id="2110" name="ZoneTexte 22"/>
            <p:cNvSpPr txBox="1">
              <a:spLocks noChangeArrowheads="1"/>
            </p:cNvSpPr>
            <p:nvPr/>
          </p:nvSpPr>
          <p:spPr bwMode="auto">
            <a:xfrm>
              <a:off x="1164070" y="3309117"/>
              <a:ext cx="1107996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ENTHOUSIASME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111" name="ZoneTexte 23"/>
            <p:cNvSpPr txBox="1">
              <a:spLocks noChangeArrowheads="1"/>
            </p:cNvSpPr>
            <p:nvPr/>
          </p:nvSpPr>
          <p:spPr bwMode="auto">
            <a:xfrm>
              <a:off x="653333" y="3536130"/>
              <a:ext cx="999056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Diverti/Amusé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Admirable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Ravi/Enchanté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Vibrant/Plein de vie</a:t>
              </a:r>
            </a:p>
            <a:p>
              <a:pPr algn="r"/>
              <a:endParaRPr lang="fr-BE" sz="900">
                <a:latin typeface="Arial Narrow" pitchFamily="34" charset="0"/>
              </a:endParaRPr>
            </a:p>
          </p:txBody>
        </p:sp>
        <p:sp>
          <p:nvSpPr>
            <p:cNvPr id="2112" name="ZoneTexte 24"/>
            <p:cNvSpPr txBox="1">
              <a:spLocks noChangeArrowheads="1"/>
            </p:cNvSpPr>
            <p:nvPr/>
          </p:nvSpPr>
          <p:spPr bwMode="auto">
            <a:xfrm>
              <a:off x="1793470" y="3536130"/>
              <a:ext cx="114967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>
                  <a:latin typeface="Arial Narrow" pitchFamily="34" charset="0"/>
                </a:rPr>
                <a:t>Jubilant</a:t>
              </a:r>
            </a:p>
            <a:p>
              <a:r>
                <a:rPr lang="fr-BE" sz="900">
                  <a:latin typeface="Arial Narrow" pitchFamily="34" charset="0"/>
                </a:rPr>
                <a:t>Séduisant/Attirant</a:t>
              </a:r>
            </a:p>
            <a:p>
              <a:r>
                <a:rPr lang="fr-BE" sz="900">
                  <a:latin typeface="Arial Narrow" pitchFamily="34" charset="0"/>
                </a:rPr>
                <a:t>Stimulé/Excité/Emballé</a:t>
              </a:r>
            </a:p>
            <a:p>
              <a:r>
                <a:rPr lang="fr-BE" sz="900">
                  <a:latin typeface="Arial Narrow" pitchFamily="34" charset="0"/>
                </a:rPr>
                <a:t>Confiant</a:t>
              </a:r>
              <a:endParaRPr lang="fr-FR" sz="900">
                <a:latin typeface="Arial Narrow" pitchFamily="34" charset="0"/>
              </a:endParaRPr>
            </a:p>
          </p:txBody>
        </p:sp>
        <p:sp>
          <p:nvSpPr>
            <p:cNvPr id="2113" name="ZoneTexte 25"/>
            <p:cNvSpPr txBox="1">
              <a:spLocks noChangeArrowheads="1"/>
            </p:cNvSpPr>
            <p:nvPr/>
          </p:nvSpPr>
          <p:spPr bwMode="auto">
            <a:xfrm>
              <a:off x="1603301" y="3559942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14" name="ZoneTexte 26"/>
            <p:cNvSpPr txBox="1">
              <a:spLocks noChangeArrowheads="1"/>
            </p:cNvSpPr>
            <p:nvPr/>
          </p:nvSpPr>
          <p:spPr bwMode="auto">
            <a:xfrm>
              <a:off x="1604732" y="3699642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15" name="ZoneTexte 27"/>
            <p:cNvSpPr txBox="1">
              <a:spLocks noChangeArrowheads="1"/>
            </p:cNvSpPr>
            <p:nvPr/>
          </p:nvSpPr>
          <p:spPr bwMode="auto">
            <a:xfrm>
              <a:off x="1604732" y="3832992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16" name="ZoneTexte 28"/>
            <p:cNvSpPr txBox="1">
              <a:spLocks noChangeArrowheads="1"/>
            </p:cNvSpPr>
            <p:nvPr/>
          </p:nvSpPr>
          <p:spPr bwMode="auto">
            <a:xfrm>
              <a:off x="1604732" y="3971105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17" name="ZoneTexte 73"/>
            <p:cNvSpPr txBox="1">
              <a:spLocks noChangeArrowheads="1"/>
            </p:cNvSpPr>
            <p:nvPr/>
          </p:nvSpPr>
          <p:spPr bwMode="auto">
            <a:xfrm>
              <a:off x="1267711" y="4160017"/>
              <a:ext cx="915890" cy="261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ASSURANCE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118" name="ZoneTexte 74"/>
            <p:cNvSpPr txBox="1">
              <a:spLocks noChangeArrowheads="1"/>
            </p:cNvSpPr>
            <p:nvPr/>
          </p:nvSpPr>
          <p:spPr bwMode="auto">
            <a:xfrm>
              <a:off x="727130" y="4388617"/>
              <a:ext cx="925253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Motivé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Protégé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Courageux/Brave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Affectueux</a:t>
              </a:r>
            </a:p>
          </p:txBody>
        </p:sp>
        <p:sp>
          <p:nvSpPr>
            <p:cNvPr id="2119" name="ZoneTexte 75"/>
            <p:cNvSpPr txBox="1">
              <a:spLocks noChangeArrowheads="1"/>
            </p:cNvSpPr>
            <p:nvPr/>
          </p:nvSpPr>
          <p:spPr bwMode="auto">
            <a:xfrm>
              <a:off x="1793470" y="4388617"/>
              <a:ext cx="62869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>
                  <a:latin typeface="Arial Narrow" pitchFamily="34" charset="0"/>
                </a:rPr>
                <a:t>Audacieux</a:t>
              </a:r>
            </a:p>
            <a:p>
              <a:r>
                <a:rPr lang="fr-BE" sz="900">
                  <a:latin typeface="Arial Narrow" pitchFamily="34" charset="0"/>
                </a:rPr>
                <a:t>Intrépide</a:t>
              </a:r>
            </a:p>
            <a:p>
              <a:r>
                <a:rPr lang="fr-BE" sz="900">
                  <a:latin typeface="Arial Narrow" pitchFamily="34" charset="0"/>
                </a:rPr>
                <a:t>Considéré</a:t>
              </a:r>
            </a:p>
            <a:p>
              <a:r>
                <a:rPr lang="fr-BE" sz="900">
                  <a:latin typeface="Arial Narrow" pitchFamily="34" charset="0"/>
                </a:rPr>
                <a:t>Fier</a:t>
              </a:r>
              <a:endParaRPr lang="fr-FR" sz="900">
                <a:latin typeface="Arial Narrow" pitchFamily="34" charset="0"/>
              </a:endParaRPr>
            </a:p>
          </p:txBody>
        </p:sp>
        <p:sp>
          <p:nvSpPr>
            <p:cNvPr id="2120" name="ZoneTexte 76"/>
            <p:cNvSpPr txBox="1">
              <a:spLocks noChangeArrowheads="1"/>
            </p:cNvSpPr>
            <p:nvPr/>
          </p:nvSpPr>
          <p:spPr bwMode="auto">
            <a:xfrm>
              <a:off x="1603301" y="4410842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21" name="ZoneTexte 77"/>
            <p:cNvSpPr txBox="1">
              <a:spLocks noChangeArrowheads="1"/>
            </p:cNvSpPr>
            <p:nvPr/>
          </p:nvSpPr>
          <p:spPr bwMode="auto">
            <a:xfrm>
              <a:off x="1604732" y="4550542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22" name="ZoneTexte 78"/>
            <p:cNvSpPr txBox="1">
              <a:spLocks noChangeArrowheads="1"/>
            </p:cNvSpPr>
            <p:nvPr/>
          </p:nvSpPr>
          <p:spPr bwMode="auto">
            <a:xfrm>
              <a:off x="1604732" y="4683892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23" name="ZoneTexte 79"/>
            <p:cNvSpPr txBox="1">
              <a:spLocks noChangeArrowheads="1"/>
            </p:cNvSpPr>
            <p:nvPr/>
          </p:nvSpPr>
          <p:spPr bwMode="auto">
            <a:xfrm>
              <a:off x="1604732" y="4822005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24" name="ZoneTexte 87"/>
            <p:cNvSpPr txBox="1">
              <a:spLocks noChangeArrowheads="1"/>
            </p:cNvSpPr>
            <p:nvPr/>
          </p:nvSpPr>
          <p:spPr bwMode="auto">
            <a:xfrm>
              <a:off x="909110" y="5023617"/>
              <a:ext cx="1659891" cy="261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EGALITÉ (À LA HAUTEUR)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125" name="ZoneTexte 88"/>
            <p:cNvSpPr txBox="1">
              <a:spLocks noChangeArrowheads="1"/>
            </p:cNvSpPr>
            <p:nvPr/>
          </p:nvSpPr>
          <p:spPr bwMode="auto">
            <a:xfrm>
              <a:off x="1013999" y="5252217"/>
              <a:ext cx="63838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Chanceux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Impliqué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Fiable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Sincère</a:t>
              </a:r>
            </a:p>
          </p:txBody>
        </p:sp>
        <p:sp>
          <p:nvSpPr>
            <p:cNvPr id="2126" name="ZoneTexte 89"/>
            <p:cNvSpPr txBox="1">
              <a:spLocks noChangeArrowheads="1"/>
            </p:cNvSpPr>
            <p:nvPr/>
          </p:nvSpPr>
          <p:spPr bwMode="auto">
            <a:xfrm>
              <a:off x="1793470" y="5252217"/>
              <a:ext cx="94448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>
                  <a:latin typeface="Arial Narrow" pitchFamily="34" charset="0"/>
                </a:rPr>
                <a:t>Coopératif</a:t>
              </a:r>
            </a:p>
            <a:p>
              <a:r>
                <a:rPr lang="fr-BE" sz="900">
                  <a:latin typeface="Arial Narrow" pitchFamily="34" charset="0"/>
                </a:rPr>
                <a:t>Résolu</a:t>
              </a:r>
              <a:r>
                <a:rPr lang="fr-FR" sz="900">
                  <a:latin typeface="Arial Narrow" pitchFamily="34" charset="0"/>
                </a:rPr>
                <a:t>/Déterminé</a:t>
              </a:r>
            </a:p>
            <a:p>
              <a:r>
                <a:rPr lang="fr-BE" sz="900">
                  <a:latin typeface="Arial Narrow" pitchFamily="34" charset="0"/>
                </a:rPr>
                <a:t>Concerné</a:t>
              </a:r>
            </a:p>
            <a:p>
              <a:r>
                <a:rPr lang="fr-BE" sz="900">
                  <a:latin typeface="Arial Narrow" pitchFamily="34" charset="0"/>
                </a:rPr>
                <a:t>Productif</a:t>
              </a:r>
            </a:p>
          </p:txBody>
        </p:sp>
        <p:sp>
          <p:nvSpPr>
            <p:cNvPr id="2127" name="ZoneTexte 90"/>
            <p:cNvSpPr txBox="1">
              <a:spLocks noChangeArrowheads="1"/>
            </p:cNvSpPr>
            <p:nvPr/>
          </p:nvSpPr>
          <p:spPr bwMode="auto">
            <a:xfrm>
              <a:off x="1603301" y="5274442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28" name="ZoneTexte 91"/>
            <p:cNvSpPr txBox="1">
              <a:spLocks noChangeArrowheads="1"/>
            </p:cNvSpPr>
            <p:nvPr/>
          </p:nvSpPr>
          <p:spPr bwMode="auto">
            <a:xfrm>
              <a:off x="1604732" y="5414142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29" name="ZoneTexte 92"/>
            <p:cNvSpPr txBox="1">
              <a:spLocks noChangeArrowheads="1"/>
            </p:cNvSpPr>
            <p:nvPr/>
          </p:nvSpPr>
          <p:spPr bwMode="auto">
            <a:xfrm>
              <a:off x="1604732" y="5547492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30" name="ZoneTexte 93"/>
            <p:cNvSpPr txBox="1">
              <a:spLocks noChangeArrowheads="1"/>
            </p:cNvSpPr>
            <p:nvPr/>
          </p:nvSpPr>
          <p:spPr bwMode="auto">
            <a:xfrm>
              <a:off x="1604732" y="5687192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</p:grpSp>
      <p:grpSp>
        <p:nvGrpSpPr>
          <p:cNvPr id="2054" name="Groupe 136"/>
          <p:cNvGrpSpPr>
            <a:grpSpLocks/>
          </p:cNvGrpSpPr>
          <p:nvPr/>
        </p:nvGrpSpPr>
        <p:grpSpPr bwMode="auto">
          <a:xfrm>
            <a:off x="3872869" y="3646401"/>
            <a:ext cx="2795587" cy="2590800"/>
            <a:chOff x="4115935" y="3307530"/>
            <a:chExt cx="2796674" cy="2589431"/>
          </a:xfrm>
        </p:grpSpPr>
        <p:sp>
          <p:nvSpPr>
            <p:cNvPr id="2089" name="ZoneTexte 58"/>
            <p:cNvSpPr txBox="1">
              <a:spLocks noChangeArrowheads="1"/>
            </p:cNvSpPr>
            <p:nvPr/>
          </p:nvSpPr>
          <p:spPr bwMode="auto">
            <a:xfrm>
              <a:off x="4748908" y="3307530"/>
              <a:ext cx="780983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HOSTILITÉ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090" name="ZoneTexte 59"/>
            <p:cNvSpPr txBox="1">
              <a:spLocks noChangeArrowheads="1"/>
            </p:cNvSpPr>
            <p:nvPr/>
          </p:nvSpPr>
          <p:spPr bwMode="auto">
            <a:xfrm>
              <a:off x="4115935" y="3534542"/>
              <a:ext cx="95250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Piégé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Exploité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Privé/Dépossédé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Vengeur/Vindicatif</a:t>
              </a:r>
            </a:p>
          </p:txBody>
        </p:sp>
        <p:sp>
          <p:nvSpPr>
            <p:cNvPr id="2091" name="ZoneTexte 60"/>
            <p:cNvSpPr txBox="1">
              <a:spLocks noChangeArrowheads="1"/>
            </p:cNvSpPr>
            <p:nvPr/>
          </p:nvSpPr>
          <p:spPr bwMode="auto">
            <a:xfrm>
              <a:off x="5209899" y="3534542"/>
              <a:ext cx="106150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 dirty="0">
                  <a:latin typeface="Arial Narrow" pitchFamily="34" charset="0"/>
                </a:rPr>
                <a:t>Harcelé</a:t>
              </a:r>
            </a:p>
            <a:p>
              <a:r>
                <a:rPr lang="fr-BE" sz="900" dirty="0">
                  <a:latin typeface="Arial Narrow" pitchFamily="34" charset="0"/>
                </a:rPr>
                <a:t>Frustré</a:t>
              </a:r>
            </a:p>
            <a:p>
              <a:r>
                <a:rPr lang="fr-BE" sz="900" dirty="0">
                  <a:latin typeface="Arial Narrow" pitchFamily="34" charset="0"/>
                </a:rPr>
                <a:t>Sarcastique</a:t>
              </a:r>
            </a:p>
            <a:p>
              <a:r>
                <a:rPr lang="fr-BE" sz="900" dirty="0">
                  <a:latin typeface="Arial Narrow" pitchFamily="34" charset="0"/>
                </a:rPr>
                <a:t>Rancunier/Renfermé</a:t>
              </a:r>
              <a:endParaRPr lang="fr-FR" sz="900" dirty="0">
                <a:latin typeface="Arial Narrow" pitchFamily="34" charset="0"/>
              </a:endParaRPr>
            </a:p>
          </p:txBody>
        </p:sp>
        <p:sp>
          <p:nvSpPr>
            <p:cNvPr id="2092" name="ZoneTexte 61"/>
            <p:cNvSpPr txBox="1">
              <a:spLocks noChangeArrowheads="1"/>
            </p:cNvSpPr>
            <p:nvPr/>
          </p:nvSpPr>
          <p:spPr bwMode="auto">
            <a:xfrm>
              <a:off x="5025714" y="3556767"/>
              <a:ext cx="228600" cy="20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93" name="ZoneTexte 62"/>
            <p:cNvSpPr txBox="1">
              <a:spLocks noChangeArrowheads="1"/>
            </p:cNvSpPr>
            <p:nvPr/>
          </p:nvSpPr>
          <p:spPr bwMode="auto">
            <a:xfrm>
              <a:off x="5024070" y="3698055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94" name="ZoneTexte 63"/>
            <p:cNvSpPr txBox="1">
              <a:spLocks noChangeArrowheads="1"/>
            </p:cNvSpPr>
            <p:nvPr/>
          </p:nvSpPr>
          <p:spPr bwMode="auto">
            <a:xfrm>
              <a:off x="5024070" y="3829817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95" name="ZoneTexte 64"/>
            <p:cNvSpPr txBox="1">
              <a:spLocks noChangeArrowheads="1"/>
            </p:cNvSpPr>
            <p:nvPr/>
          </p:nvSpPr>
          <p:spPr bwMode="auto">
            <a:xfrm>
              <a:off x="5024070" y="3969517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96" name="ZoneTexte 80"/>
            <p:cNvSpPr txBox="1">
              <a:spLocks noChangeArrowheads="1"/>
            </p:cNvSpPr>
            <p:nvPr/>
          </p:nvSpPr>
          <p:spPr bwMode="auto">
            <a:xfrm>
              <a:off x="4531594" y="4158430"/>
              <a:ext cx="1210588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PEUR</a:t>
              </a:r>
              <a:r>
                <a:rPr lang="fr-BE" sz="1100" dirty="0">
                  <a:latin typeface="Arial Narrow" pitchFamily="34" charset="0"/>
                </a:rPr>
                <a:t> </a:t>
              </a:r>
              <a:r>
                <a:rPr lang="fr-BE" sz="1100" b="1" dirty="0">
                  <a:latin typeface="Arial Narrow" pitchFamily="34" charset="0"/>
                </a:rPr>
                <a:t>DE</a:t>
              </a:r>
              <a:r>
                <a:rPr lang="fr-BE" sz="1100" dirty="0">
                  <a:latin typeface="Arial Narrow" pitchFamily="34" charset="0"/>
                </a:rPr>
                <a:t> </a:t>
              </a:r>
              <a:r>
                <a:rPr lang="fr-BE" sz="1100" b="1" dirty="0">
                  <a:latin typeface="Arial Narrow" pitchFamily="34" charset="0"/>
                </a:rPr>
                <a:t>PERDRE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097" name="ZoneTexte 81"/>
            <p:cNvSpPr txBox="1">
              <a:spLocks noChangeArrowheads="1"/>
            </p:cNvSpPr>
            <p:nvPr/>
          </p:nvSpPr>
          <p:spPr bwMode="auto">
            <a:xfrm>
              <a:off x="4232951" y="4385442"/>
              <a:ext cx="83548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Lâché/Délaissé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Amer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Menacé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Effrayé</a:t>
              </a:r>
            </a:p>
          </p:txBody>
        </p:sp>
        <p:sp>
          <p:nvSpPr>
            <p:cNvPr id="2098" name="ZoneTexte 82"/>
            <p:cNvSpPr txBox="1">
              <a:spLocks noChangeArrowheads="1"/>
            </p:cNvSpPr>
            <p:nvPr/>
          </p:nvSpPr>
          <p:spPr bwMode="auto">
            <a:xfrm>
              <a:off x="5209899" y="4385442"/>
              <a:ext cx="130837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>
                  <a:latin typeface="Arial Narrow" pitchFamily="34" charset="0"/>
                </a:rPr>
                <a:t>Non entendu</a:t>
              </a:r>
            </a:p>
            <a:p>
              <a:r>
                <a:rPr lang="fr-BE" sz="900">
                  <a:latin typeface="Arial Narrow" pitchFamily="34" charset="0"/>
                </a:rPr>
                <a:t>Désappointé/Déçu</a:t>
              </a:r>
            </a:p>
            <a:p>
              <a:r>
                <a:rPr lang="fr-BE" sz="900">
                  <a:latin typeface="Arial Narrow" pitchFamily="34" charset="0"/>
                </a:rPr>
                <a:t>Ignoré/Laissé pour compte</a:t>
              </a:r>
            </a:p>
            <a:p>
              <a:r>
                <a:rPr lang="fr-BE" sz="900">
                  <a:latin typeface="Arial Narrow" pitchFamily="34" charset="0"/>
                </a:rPr>
                <a:t>Malvenu/Indésirable</a:t>
              </a:r>
              <a:endParaRPr lang="fr-FR" sz="900">
                <a:latin typeface="Arial Narrow" pitchFamily="34" charset="0"/>
              </a:endParaRPr>
            </a:p>
          </p:txBody>
        </p:sp>
        <p:sp>
          <p:nvSpPr>
            <p:cNvPr id="2099" name="ZoneTexte 83"/>
            <p:cNvSpPr txBox="1">
              <a:spLocks noChangeArrowheads="1"/>
            </p:cNvSpPr>
            <p:nvPr/>
          </p:nvSpPr>
          <p:spPr bwMode="auto">
            <a:xfrm>
              <a:off x="5022755" y="4409255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00" name="ZoneTexte 84"/>
            <p:cNvSpPr txBox="1">
              <a:spLocks noChangeArrowheads="1"/>
            </p:cNvSpPr>
            <p:nvPr/>
          </p:nvSpPr>
          <p:spPr bwMode="auto">
            <a:xfrm>
              <a:off x="5024070" y="4548955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01" name="ZoneTexte 85"/>
            <p:cNvSpPr txBox="1">
              <a:spLocks noChangeArrowheads="1"/>
            </p:cNvSpPr>
            <p:nvPr/>
          </p:nvSpPr>
          <p:spPr bwMode="auto">
            <a:xfrm>
              <a:off x="5024070" y="4680717"/>
              <a:ext cx="230188" cy="20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02" name="ZoneTexte 86"/>
            <p:cNvSpPr txBox="1">
              <a:spLocks noChangeArrowheads="1"/>
            </p:cNvSpPr>
            <p:nvPr/>
          </p:nvSpPr>
          <p:spPr bwMode="auto">
            <a:xfrm>
              <a:off x="5024070" y="4820417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03" name="ZoneTexte 94"/>
            <p:cNvSpPr txBox="1">
              <a:spLocks noChangeArrowheads="1"/>
            </p:cNvSpPr>
            <p:nvPr/>
          </p:nvSpPr>
          <p:spPr bwMode="auto">
            <a:xfrm>
              <a:off x="4305951" y="5022030"/>
              <a:ext cx="1698562" cy="261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CHAGRIN ET CULPABILITÉ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104" name="ZoneTexte 95"/>
            <p:cNvSpPr txBox="1">
              <a:spLocks noChangeArrowheads="1"/>
            </p:cNvSpPr>
            <p:nvPr/>
          </p:nvSpPr>
          <p:spPr bwMode="auto">
            <a:xfrm>
              <a:off x="4250584" y="5250630"/>
              <a:ext cx="817852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Trahi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Découragé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Auto-punissant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Battu/Défait</a:t>
              </a:r>
            </a:p>
          </p:txBody>
        </p:sp>
        <p:sp>
          <p:nvSpPr>
            <p:cNvPr id="2105" name="ZoneTexte 96"/>
            <p:cNvSpPr txBox="1">
              <a:spLocks noChangeArrowheads="1"/>
            </p:cNvSpPr>
            <p:nvPr/>
          </p:nvSpPr>
          <p:spPr bwMode="auto">
            <a:xfrm>
              <a:off x="5209899" y="5250630"/>
              <a:ext cx="170271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 dirty="0">
                  <a:latin typeface="Arial Narrow" pitchFamily="34" charset="0"/>
                </a:rPr>
                <a:t>Conquis/Vaincu</a:t>
              </a:r>
            </a:p>
            <a:p>
              <a:r>
                <a:rPr lang="fr-BE" sz="900" dirty="0">
                  <a:latin typeface="Arial Narrow" pitchFamily="34" charset="0"/>
                </a:rPr>
                <a:t>Inacceptable</a:t>
              </a:r>
            </a:p>
            <a:p>
              <a:r>
                <a:rPr lang="fr-BE" sz="900" dirty="0">
                  <a:latin typeface="Arial Narrow" pitchFamily="34" charset="0"/>
                </a:rPr>
                <a:t>Abattu/Démoralisé/Cœur brisé</a:t>
              </a:r>
            </a:p>
            <a:p>
              <a:r>
                <a:rPr lang="fr-BE" sz="900" dirty="0">
                  <a:latin typeface="Arial Narrow" pitchFamily="34" charset="0"/>
                </a:rPr>
                <a:t>Ruiné/Anéanti/A bout de ressources</a:t>
              </a:r>
              <a:endParaRPr lang="fr-FR" sz="900" dirty="0">
                <a:latin typeface="Arial Narrow" pitchFamily="34" charset="0"/>
              </a:endParaRPr>
            </a:p>
          </p:txBody>
        </p:sp>
        <p:sp>
          <p:nvSpPr>
            <p:cNvPr id="2106" name="ZoneTexte 97"/>
            <p:cNvSpPr txBox="1">
              <a:spLocks noChangeArrowheads="1"/>
            </p:cNvSpPr>
            <p:nvPr/>
          </p:nvSpPr>
          <p:spPr bwMode="auto">
            <a:xfrm>
              <a:off x="5025714" y="5272855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07" name="ZoneTexte 98"/>
            <p:cNvSpPr txBox="1">
              <a:spLocks noChangeArrowheads="1"/>
            </p:cNvSpPr>
            <p:nvPr/>
          </p:nvSpPr>
          <p:spPr bwMode="auto">
            <a:xfrm>
              <a:off x="5024070" y="5412555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08" name="ZoneTexte 99"/>
            <p:cNvSpPr txBox="1">
              <a:spLocks noChangeArrowheads="1"/>
            </p:cNvSpPr>
            <p:nvPr/>
          </p:nvSpPr>
          <p:spPr bwMode="auto">
            <a:xfrm>
              <a:off x="5021111" y="5545905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109" name="ZoneTexte 100"/>
            <p:cNvSpPr txBox="1">
              <a:spLocks noChangeArrowheads="1"/>
            </p:cNvSpPr>
            <p:nvPr/>
          </p:nvSpPr>
          <p:spPr bwMode="auto">
            <a:xfrm>
              <a:off x="5021111" y="5684017"/>
              <a:ext cx="230188" cy="20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</p:grpSp>
      <p:grpSp>
        <p:nvGrpSpPr>
          <p:cNvPr id="2055" name="Groupe 139"/>
          <p:cNvGrpSpPr>
            <a:grpSpLocks/>
          </p:cNvGrpSpPr>
          <p:nvPr/>
        </p:nvGrpSpPr>
        <p:grpSpPr bwMode="auto">
          <a:xfrm>
            <a:off x="156900" y="6427701"/>
            <a:ext cx="2517775" cy="1725612"/>
            <a:chOff x="202678" y="6087724"/>
            <a:chExt cx="2519024" cy="1725831"/>
          </a:xfrm>
        </p:grpSpPr>
        <p:sp>
          <p:nvSpPr>
            <p:cNvPr id="2075" name="ZoneTexte 22"/>
            <p:cNvSpPr txBox="1">
              <a:spLocks noChangeArrowheads="1"/>
            </p:cNvSpPr>
            <p:nvPr/>
          </p:nvSpPr>
          <p:spPr bwMode="auto">
            <a:xfrm>
              <a:off x="1049001" y="6087724"/>
              <a:ext cx="1352323" cy="261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ACCORD/HARMONIE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076" name="ZoneTexte 23"/>
            <p:cNvSpPr txBox="1">
              <a:spLocks noChangeArrowheads="1"/>
            </p:cNvSpPr>
            <p:nvPr/>
          </p:nvSpPr>
          <p:spPr bwMode="auto">
            <a:xfrm>
              <a:off x="202678" y="6314737"/>
              <a:ext cx="1444691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En accord avec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En équilibre/Equilibré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Sensible/Perceptif/Perspicace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Tendre</a:t>
              </a:r>
            </a:p>
            <a:p>
              <a:pPr algn="r"/>
              <a:endParaRPr lang="fr-BE" sz="900">
                <a:latin typeface="Arial Narrow" pitchFamily="34" charset="0"/>
              </a:endParaRPr>
            </a:p>
          </p:txBody>
        </p:sp>
        <p:sp>
          <p:nvSpPr>
            <p:cNvPr id="2077" name="ZoneTexte 24"/>
            <p:cNvSpPr txBox="1">
              <a:spLocks noChangeArrowheads="1"/>
            </p:cNvSpPr>
            <p:nvPr/>
          </p:nvSpPr>
          <p:spPr bwMode="auto">
            <a:xfrm>
              <a:off x="1788433" y="6314737"/>
              <a:ext cx="67999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>
                  <a:latin typeface="Arial Narrow" pitchFamily="34" charset="0"/>
                </a:rPr>
                <a:t>Congruent</a:t>
              </a:r>
            </a:p>
            <a:p>
              <a:r>
                <a:rPr lang="fr-BE" sz="900">
                  <a:latin typeface="Arial Narrow" pitchFamily="34" charset="0"/>
                </a:rPr>
                <a:t>Créatif</a:t>
              </a:r>
            </a:p>
            <a:p>
              <a:r>
                <a:rPr lang="fr-BE" sz="900">
                  <a:latin typeface="Arial Narrow" pitchFamily="34" charset="0"/>
                </a:rPr>
                <a:t>Appréciatif</a:t>
              </a:r>
            </a:p>
            <a:p>
              <a:r>
                <a:rPr lang="fr-BE" sz="900">
                  <a:latin typeface="Arial Narrow" pitchFamily="34" charset="0"/>
                </a:rPr>
                <a:t>Doux/Gentil</a:t>
              </a:r>
              <a:endParaRPr lang="fr-FR" sz="900">
                <a:latin typeface="Arial Narrow" pitchFamily="34" charset="0"/>
              </a:endParaRPr>
            </a:p>
          </p:txBody>
        </p:sp>
        <p:sp>
          <p:nvSpPr>
            <p:cNvPr id="2078" name="ZoneTexte 25"/>
            <p:cNvSpPr txBox="1">
              <a:spLocks noChangeArrowheads="1"/>
            </p:cNvSpPr>
            <p:nvPr/>
          </p:nvSpPr>
          <p:spPr bwMode="auto">
            <a:xfrm>
              <a:off x="1601282" y="6338549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79" name="ZoneTexte 26"/>
            <p:cNvSpPr txBox="1">
              <a:spLocks noChangeArrowheads="1"/>
            </p:cNvSpPr>
            <p:nvPr/>
          </p:nvSpPr>
          <p:spPr bwMode="auto">
            <a:xfrm>
              <a:off x="1599695" y="6478249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80" name="ZoneTexte 27"/>
            <p:cNvSpPr txBox="1">
              <a:spLocks noChangeArrowheads="1"/>
            </p:cNvSpPr>
            <p:nvPr/>
          </p:nvSpPr>
          <p:spPr bwMode="auto">
            <a:xfrm>
              <a:off x="1599695" y="6611599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81" name="ZoneTexte 28"/>
            <p:cNvSpPr txBox="1">
              <a:spLocks noChangeArrowheads="1"/>
            </p:cNvSpPr>
            <p:nvPr/>
          </p:nvSpPr>
          <p:spPr bwMode="auto">
            <a:xfrm>
              <a:off x="1599695" y="6749712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82" name="ZoneTexte 73"/>
            <p:cNvSpPr txBox="1">
              <a:spLocks noChangeArrowheads="1"/>
            </p:cNvSpPr>
            <p:nvPr/>
          </p:nvSpPr>
          <p:spPr bwMode="auto">
            <a:xfrm>
              <a:off x="1451892" y="6938624"/>
              <a:ext cx="530916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UNITÉ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083" name="ZoneTexte 74"/>
            <p:cNvSpPr txBox="1">
              <a:spLocks noChangeArrowheads="1"/>
            </p:cNvSpPr>
            <p:nvPr/>
          </p:nvSpPr>
          <p:spPr bwMode="auto">
            <a:xfrm>
              <a:off x="775000" y="7167224"/>
              <a:ext cx="87235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Tranquille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Calme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Unifié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Comblé/Satisfait</a:t>
              </a:r>
            </a:p>
          </p:txBody>
        </p:sp>
        <p:sp>
          <p:nvSpPr>
            <p:cNvPr id="2084" name="ZoneTexte 75"/>
            <p:cNvSpPr txBox="1">
              <a:spLocks noChangeArrowheads="1"/>
            </p:cNvSpPr>
            <p:nvPr/>
          </p:nvSpPr>
          <p:spPr bwMode="auto">
            <a:xfrm>
              <a:off x="1788433" y="7167224"/>
              <a:ext cx="93326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>
                  <a:latin typeface="Arial Narrow" pitchFamily="34" charset="0"/>
                </a:rPr>
                <a:t>Sauf/En sécurité</a:t>
              </a:r>
            </a:p>
            <a:p>
              <a:r>
                <a:rPr lang="fr-BE" sz="900">
                  <a:latin typeface="Arial Narrow" pitchFamily="34" charset="0"/>
                </a:rPr>
                <a:t>En paix</a:t>
              </a:r>
            </a:p>
            <a:p>
              <a:r>
                <a:rPr lang="fr-BE" sz="900">
                  <a:latin typeface="Arial Narrow" pitchFamily="34" charset="0"/>
                </a:rPr>
                <a:t>Complété/Achevé</a:t>
              </a:r>
            </a:p>
            <a:p>
              <a:r>
                <a:rPr lang="fr-BE" sz="900">
                  <a:latin typeface="Arial Narrow" pitchFamily="34" charset="0"/>
                </a:rPr>
                <a:t>A l’unisson</a:t>
              </a:r>
              <a:endParaRPr lang="fr-FR" sz="900">
                <a:latin typeface="Arial Narrow" pitchFamily="34" charset="0"/>
              </a:endParaRPr>
            </a:p>
          </p:txBody>
        </p:sp>
        <p:sp>
          <p:nvSpPr>
            <p:cNvPr id="2085" name="ZoneTexte 76"/>
            <p:cNvSpPr txBox="1">
              <a:spLocks noChangeArrowheads="1"/>
            </p:cNvSpPr>
            <p:nvPr/>
          </p:nvSpPr>
          <p:spPr bwMode="auto">
            <a:xfrm>
              <a:off x="1601282" y="7189449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86" name="ZoneTexte 77"/>
            <p:cNvSpPr txBox="1">
              <a:spLocks noChangeArrowheads="1"/>
            </p:cNvSpPr>
            <p:nvPr/>
          </p:nvSpPr>
          <p:spPr bwMode="auto">
            <a:xfrm>
              <a:off x="1599695" y="7329149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87" name="ZoneTexte 78"/>
            <p:cNvSpPr txBox="1">
              <a:spLocks noChangeArrowheads="1"/>
            </p:cNvSpPr>
            <p:nvPr/>
          </p:nvSpPr>
          <p:spPr bwMode="auto">
            <a:xfrm>
              <a:off x="1599695" y="7462499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88" name="ZoneTexte 79"/>
            <p:cNvSpPr txBox="1">
              <a:spLocks noChangeArrowheads="1"/>
            </p:cNvSpPr>
            <p:nvPr/>
          </p:nvSpPr>
          <p:spPr bwMode="auto">
            <a:xfrm>
              <a:off x="1599695" y="7600612"/>
              <a:ext cx="230187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</p:grpSp>
      <p:sp>
        <p:nvSpPr>
          <p:cNvPr id="2056" name="ZoneTexte 87"/>
          <p:cNvSpPr txBox="1">
            <a:spLocks noChangeArrowheads="1"/>
          </p:cNvSpPr>
          <p:nvPr/>
        </p:nvSpPr>
        <p:spPr bwMode="auto">
          <a:xfrm>
            <a:off x="1368163" y="8211932"/>
            <a:ext cx="5857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BE" sz="1200" b="1">
                <a:latin typeface="Arial Narrow" pitchFamily="34" charset="0"/>
              </a:rPr>
              <a:t>CHOIX</a:t>
            </a:r>
            <a:endParaRPr lang="fr-FR" sz="1100" b="1">
              <a:latin typeface="Arial Narrow" pitchFamily="34" charset="0"/>
            </a:endParaRPr>
          </a:p>
        </p:txBody>
      </p:sp>
      <p:grpSp>
        <p:nvGrpSpPr>
          <p:cNvPr id="2057" name="Groupe 137"/>
          <p:cNvGrpSpPr>
            <a:grpSpLocks/>
          </p:cNvGrpSpPr>
          <p:nvPr/>
        </p:nvGrpSpPr>
        <p:grpSpPr bwMode="auto">
          <a:xfrm>
            <a:off x="3909381" y="6424526"/>
            <a:ext cx="2322513" cy="1724025"/>
            <a:chOff x="4153193" y="6084227"/>
            <a:chExt cx="2322174" cy="1724243"/>
          </a:xfrm>
        </p:grpSpPr>
        <p:sp>
          <p:nvSpPr>
            <p:cNvPr id="2061" name="ZoneTexte 58"/>
            <p:cNvSpPr txBox="1">
              <a:spLocks noChangeArrowheads="1"/>
            </p:cNvSpPr>
            <p:nvPr/>
          </p:nvSpPr>
          <p:spPr bwMode="auto">
            <a:xfrm>
              <a:off x="4619691" y="6084227"/>
              <a:ext cx="1037463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INDIFFÉRENCE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062" name="ZoneTexte 59"/>
            <p:cNvSpPr txBox="1">
              <a:spLocks noChangeArrowheads="1"/>
            </p:cNvSpPr>
            <p:nvPr/>
          </p:nvSpPr>
          <p:spPr bwMode="auto">
            <a:xfrm>
              <a:off x="4427235" y="6311239"/>
              <a:ext cx="64318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Pessimiste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Rigide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Stagnant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Destructif</a:t>
              </a:r>
            </a:p>
          </p:txBody>
        </p:sp>
        <p:sp>
          <p:nvSpPr>
            <p:cNvPr id="2063" name="ZoneTexte 60"/>
            <p:cNvSpPr txBox="1">
              <a:spLocks noChangeArrowheads="1"/>
            </p:cNvSpPr>
            <p:nvPr/>
          </p:nvSpPr>
          <p:spPr bwMode="auto">
            <a:xfrm>
              <a:off x="5211880" y="6311239"/>
              <a:ext cx="69281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>
                  <a:latin typeface="Arial Narrow" pitchFamily="34" charset="0"/>
                </a:rPr>
                <a:t>Immobilisé</a:t>
              </a:r>
            </a:p>
            <a:p>
              <a:r>
                <a:rPr lang="fr-BE" sz="900">
                  <a:latin typeface="Arial Narrow" pitchFamily="34" charset="0"/>
                </a:rPr>
                <a:t>Engourdi</a:t>
              </a:r>
            </a:p>
            <a:p>
              <a:r>
                <a:rPr lang="fr-BE" sz="900">
                  <a:latin typeface="Arial Narrow" pitchFamily="34" charset="0"/>
                </a:rPr>
                <a:t>Insensible</a:t>
              </a:r>
            </a:p>
            <a:p>
              <a:r>
                <a:rPr lang="fr-BE" sz="900">
                  <a:latin typeface="Arial Narrow" pitchFamily="34" charset="0"/>
                </a:rPr>
                <a:t>Déconnecté</a:t>
              </a:r>
              <a:endParaRPr lang="fr-FR" sz="900">
                <a:latin typeface="Arial Narrow" pitchFamily="34" charset="0"/>
              </a:endParaRPr>
            </a:p>
          </p:txBody>
        </p:sp>
        <p:sp>
          <p:nvSpPr>
            <p:cNvPr id="2064" name="ZoneTexte 61"/>
            <p:cNvSpPr txBox="1">
              <a:spLocks noChangeArrowheads="1"/>
            </p:cNvSpPr>
            <p:nvPr/>
          </p:nvSpPr>
          <p:spPr bwMode="auto">
            <a:xfrm>
              <a:off x="5024845" y="6333464"/>
              <a:ext cx="228600" cy="20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65" name="ZoneTexte 62"/>
            <p:cNvSpPr txBox="1">
              <a:spLocks noChangeArrowheads="1"/>
            </p:cNvSpPr>
            <p:nvPr/>
          </p:nvSpPr>
          <p:spPr bwMode="auto">
            <a:xfrm>
              <a:off x="5026051" y="6474752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66" name="ZoneTexte 63"/>
            <p:cNvSpPr txBox="1">
              <a:spLocks noChangeArrowheads="1"/>
            </p:cNvSpPr>
            <p:nvPr/>
          </p:nvSpPr>
          <p:spPr bwMode="auto">
            <a:xfrm>
              <a:off x="5026051" y="6606514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67" name="ZoneTexte 64"/>
            <p:cNvSpPr txBox="1">
              <a:spLocks noChangeArrowheads="1"/>
            </p:cNvSpPr>
            <p:nvPr/>
          </p:nvSpPr>
          <p:spPr bwMode="auto">
            <a:xfrm>
              <a:off x="5026051" y="6746214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68" name="ZoneTexte 80"/>
            <p:cNvSpPr txBox="1">
              <a:spLocks noChangeArrowheads="1"/>
            </p:cNvSpPr>
            <p:nvPr/>
          </p:nvSpPr>
          <p:spPr bwMode="auto">
            <a:xfrm>
              <a:off x="4674515" y="6935127"/>
              <a:ext cx="941147" cy="261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BE" sz="1100" b="1" dirty="0">
                  <a:latin typeface="Arial Narrow" pitchFamily="34" charset="0"/>
                </a:rPr>
                <a:t>SÉPARATION</a:t>
              </a:r>
              <a:endParaRPr lang="fr-FR" sz="1100" b="1" dirty="0">
                <a:latin typeface="Arial Narrow" pitchFamily="34" charset="0"/>
              </a:endParaRPr>
            </a:p>
          </p:txBody>
        </p:sp>
        <p:sp>
          <p:nvSpPr>
            <p:cNvPr id="2069" name="ZoneTexte 81"/>
            <p:cNvSpPr txBox="1">
              <a:spLocks noChangeArrowheads="1"/>
            </p:cNvSpPr>
            <p:nvPr/>
          </p:nvSpPr>
          <p:spPr bwMode="auto">
            <a:xfrm>
              <a:off x="4153193" y="7162139"/>
              <a:ext cx="91723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BE" sz="900">
                  <a:latin typeface="Arial Narrow" pitchFamily="34" charset="0"/>
                </a:rPr>
                <a:t>Négligé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Inacceptable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Insignifiant</a:t>
              </a:r>
            </a:p>
            <a:p>
              <a:pPr algn="r"/>
              <a:r>
                <a:rPr lang="fr-BE" sz="900">
                  <a:latin typeface="Arial Narrow" pitchFamily="34" charset="0"/>
                </a:rPr>
                <a:t>Morbide/Sans vie</a:t>
              </a:r>
            </a:p>
          </p:txBody>
        </p:sp>
        <p:sp>
          <p:nvSpPr>
            <p:cNvPr id="2070" name="ZoneTexte 82"/>
            <p:cNvSpPr txBox="1">
              <a:spLocks noChangeArrowheads="1"/>
            </p:cNvSpPr>
            <p:nvPr/>
          </p:nvSpPr>
          <p:spPr bwMode="auto">
            <a:xfrm>
              <a:off x="5211880" y="7162139"/>
              <a:ext cx="1263487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BE" sz="900">
                  <a:latin typeface="Arial Narrow" pitchFamily="34" charset="0"/>
                </a:rPr>
                <a:t>Non aimé</a:t>
              </a:r>
            </a:p>
            <a:p>
              <a:r>
                <a:rPr lang="fr-BE" sz="900">
                  <a:latin typeface="Arial Narrow" pitchFamily="34" charset="0"/>
                </a:rPr>
                <a:t>Sans amour/Non Aimable</a:t>
              </a:r>
            </a:p>
            <a:p>
              <a:r>
                <a:rPr lang="fr-BE" sz="900">
                  <a:latin typeface="Arial Narrow" pitchFamily="34" charset="0"/>
                </a:rPr>
                <a:t>Déprimé/Mélancolique</a:t>
              </a:r>
            </a:p>
            <a:p>
              <a:r>
                <a:rPr lang="fr-BE" sz="900">
                  <a:latin typeface="Arial Narrow" pitchFamily="34" charset="0"/>
                </a:rPr>
                <a:t>Abandonné/Déserté</a:t>
              </a:r>
              <a:endParaRPr lang="fr-FR" sz="900">
                <a:latin typeface="Arial Narrow" pitchFamily="34" charset="0"/>
              </a:endParaRPr>
            </a:p>
          </p:txBody>
        </p:sp>
        <p:sp>
          <p:nvSpPr>
            <p:cNvPr id="2071" name="ZoneTexte 83"/>
            <p:cNvSpPr txBox="1">
              <a:spLocks noChangeArrowheads="1"/>
            </p:cNvSpPr>
            <p:nvPr/>
          </p:nvSpPr>
          <p:spPr bwMode="auto">
            <a:xfrm>
              <a:off x="5024845" y="7185952"/>
              <a:ext cx="2286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72" name="ZoneTexte 84"/>
            <p:cNvSpPr txBox="1">
              <a:spLocks noChangeArrowheads="1"/>
            </p:cNvSpPr>
            <p:nvPr/>
          </p:nvSpPr>
          <p:spPr bwMode="auto">
            <a:xfrm>
              <a:off x="5026051" y="7325652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73" name="ZoneTexte 85"/>
            <p:cNvSpPr txBox="1">
              <a:spLocks noChangeArrowheads="1"/>
            </p:cNvSpPr>
            <p:nvPr/>
          </p:nvSpPr>
          <p:spPr bwMode="auto">
            <a:xfrm>
              <a:off x="5026051" y="7457414"/>
              <a:ext cx="230188" cy="20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  <p:sp>
          <p:nvSpPr>
            <p:cNvPr id="2074" name="ZoneTexte 86"/>
            <p:cNvSpPr txBox="1">
              <a:spLocks noChangeArrowheads="1"/>
            </p:cNvSpPr>
            <p:nvPr/>
          </p:nvSpPr>
          <p:spPr bwMode="auto">
            <a:xfrm>
              <a:off x="5026051" y="7597114"/>
              <a:ext cx="2301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700">
                  <a:latin typeface="Calibri" pitchFamily="34" charset="0"/>
                </a:rPr>
                <a:t>•</a:t>
              </a:r>
            </a:p>
          </p:txBody>
        </p:sp>
      </p:grpSp>
      <p:sp>
        <p:nvSpPr>
          <p:cNvPr id="2058" name="ZoneTexte 94"/>
          <p:cNvSpPr txBox="1">
            <a:spLocks noChangeArrowheads="1"/>
          </p:cNvSpPr>
          <p:nvPr/>
        </p:nvSpPr>
        <p:spPr bwMode="auto">
          <a:xfrm>
            <a:off x="4441194" y="8211932"/>
            <a:ext cx="901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BE" sz="1200" b="1" dirty="0">
                <a:latin typeface="Arial Narrow" pitchFamily="34" charset="0"/>
              </a:rPr>
              <a:t>NON CHOIX</a:t>
            </a:r>
            <a:endParaRPr lang="fr-FR" sz="1200" b="1" dirty="0">
              <a:latin typeface="Arial Narrow" pitchFamily="34" charset="0"/>
            </a:endParaRPr>
          </a:p>
        </p:txBody>
      </p:sp>
      <p:sp>
        <p:nvSpPr>
          <p:cNvPr id="2174" name="Rectangle 126"/>
          <p:cNvSpPr>
            <a:spLocks noChangeArrowheads="1"/>
          </p:cNvSpPr>
          <p:nvPr/>
        </p:nvSpPr>
        <p:spPr bwMode="auto">
          <a:xfrm>
            <a:off x="-4630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42" name="ZoneTexte 141"/>
          <p:cNvSpPr txBox="1"/>
          <p:nvPr/>
        </p:nvSpPr>
        <p:spPr>
          <a:xfrm>
            <a:off x="3301273" y="1297607"/>
            <a:ext cx="252000" cy="1754326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1200" b="1" dirty="0" smtClean="0"/>
              <a:t>CONSCIENT</a:t>
            </a:r>
            <a:endParaRPr lang="fr-FR" sz="1200" b="1" dirty="0"/>
          </a:p>
        </p:txBody>
      </p:sp>
      <p:sp>
        <p:nvSpPr>
          <p:cNvPr id="143" name="ZoneTexte 142"/>
          <p:cNvSpPr txBox="1"/>
          <p:nvPr/>
        </p:nvSpPr>
        <p:spPr>
          <a:xfrm>
            <a:off x="3297468" y="3795886"/>
            <a:ext cx="252000" cy="2308324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/>
          <a:p>
            <a:pPr algn="ctr"/>
            <a:r>
              <a:rPr lang="fr-BE" sz="1200" b="1" dirty="0" smtClean="0"/>
              <a:t>SUBCONSCIENT</a:t>
            </a:r>
            <a:endParaRPr lang="fr-FR" sz="1200" b="1" dirty="0" smtClean="0"/>
          </a:p>
        </p:txBody>
      </p:sp>
      <p:sp>
        <p:nvSpPr>
          <p:cNvPr id="160" name="ZoneTexte 159"/>
          <p:cNvSpPr txBox="1"/>
          <p:nvPr/>
        </p:nvSpPr>
        <p:spPr>
          <a:xfrm>
            <a:off x="3301796" y="7012608"/>
            <a:ext cx="252000" cy="1015663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1200" b="1" dirty="0" smtClean="0"/>
              <a:t>CORPS</a:t>
            </a:r>
            <a:endParaRPr lang="fr-FR" sz="1200" b="1" dirty="0"/>
          </a:p>
        </p:txBody>
      </p:sp>
      <p:sp>
        <p:nvSpPr>
          <p:cNvPr id="163" name="Rectangle 162"/>
          <p:cNvSpPr/>
          <p:nvPr/>
        </p:nvSpPr>
        <p:spPr>
          <a:xfrm>
            <a:off x="2821156" y="365074"/>
            <a:ext cx="120589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000" b="1" cap="none" spc="0" dirty="0" smtClean="0">
                <a:ln w="12700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CHOIX</a:t>
            </a:r>
            <a:endParaRPr lang="fr-FR" sz="2000" b="1" cap="none" spc="0" dirty="0">
              <a:ln w="12700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61" name="Groupe 160"/>
          <p:cNvGrpSpPr/>
          <p:nvPr/>
        </p:nvGrpSpPr>
        <p:grpSpPr>
          <a:xfrm>
            <a:off x="1247096" y="8918340"/>
            <a:ext cx="4358886" cy="283698"/>
            <a:chOff x="1276663" y="8860061"/>
            <a:chExt cx="4358886" cy="283698"/>
          </a:xfrm>
        </p:grpSpPr>
        <p:sp>
          <p:nvSpPr>
            <p:cNvPr id="2059" name="ZoneTexte 135"/>
            <p:cNvSpPr txBox="1">
              <a:spLocks noChangeArrowheads="1"/>
            </p:cNvSpPr>
            <p:nvPr/>
          </p:nvSpPr>
          <p:spPr bwMode="auto">
            <a:xfrm>
              <a:off x="2133913" y="8860061"/>
              <a:ext cx="290816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600" dirty="0">
                  <a:latin typeface="Arial Narrow" pitchFamily="34" charset="0"/>
                </a:rPr>
                <a:t>© [1985] THREE IN ONE CONCEPTS Inc. </a:t>
              </a:r>
              <a:r>
                <a:rPr lang="fr-FR" sz="600" dirty="0" err="1">
                  <a:latin typeface="Arial Narrow" pitchFamily="34" charset="0"/>
                </a:rPr>
                <a:t>Burbank</a:t>
              </a:r>
              <a:r>
                <a:rPr lang="fr-FR" sz="600" dirty="0">
                  <a:latin typeface="Arial Narrow" pitchFamily="34" charset="0"/>
                </a:rPr>
                <a:t> CA – Tel. 818-841-4786 – Fax 818-841-0007</a:t>
              </a:r>
            </a:p>
          </p:txBody>
        </p:sp>
        <p:sp>
          <p:nvSpPr>
            <p:cNvPr id="2060" name="ZoneTexte 142"/>
            <p:cNvSpPr txBox="1">
              <a:spLocks noChangeArrowheads="1"/>
            </p:cNvSpPr>
            <p:nvPr/>
          </p:nvSpPr>
          <p:spPr bwMode="auto">
            <a:xfrm>
              <a:off x="1276663" y="8959093"/>
              <a:ext cx="435888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600" dirty="0">
                  <a:latin typeface="Arial Narrow" pitchFamily="34" charset="0"/>
                </a:rPr>
                <a:t>© [1997] INSTITUT BELGE DE KINÉSIOLOGIE – AVENUE PAUL NICODÈME 26 – B-1330 RIXENSART – Tel. 32.2.652 26 86 – Fax 32.2.652 16 56</a:t>
              </a:r>
            </a:p>
          </p:txBody>
        </p:sp>
      </p:grpSp>
      <p:pic>
        <p:nvPicPr>
          <p:cNvPr id="1026" name="Picture 2" descr="T:\Fichiers_IBK\LOGO\ibk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2601" y="8598883"/>
            <a:ext cx="1746738" cy="3228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303</Words>
  <Application>Microsoft Office PowerPoint</Application>
  <PresentationFormat>Affichage à l'écran (4:3)</PresentationFormat>
  <Paragraphs>217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ibk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compta</dc:creator>
  <cp:lastModifiedBy>compta</cp:lastModifiedBy>
  <cp:revision>41</cp:revision>
  <dcterms:created xsi:type="dcterms:W3CDTF">2008-04-01T14:31:07Z</dcterms:created>
  <dcterms:modified xsi:type="dcterms:W3CDTF">2008-12-10T13:04:26Z</dcterms:modified>
</cp:coreProperties>
</file>